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26"/>
  </p:notesMasterIdLst>
  <p:handoutMasterIdLst>
    <p:handoutMasterId r:id="rId27"/>
  </p:handoutMasterIdLst>
  <p:sldIdLst>
    <p:sldId id="256" r:id="rId9"/>
    <p:sldId id="287" r:id="rId10"/>
    <p:sldId id="311" r:id="rId11"/>
    <p:sldId id="257" r:id="rId12"/>
    <p:sldId id="260" r:id="rId13"/>
    <p:sldId id="258" r:id="rId14"/>
    <p:sldId id="261" r:id="rId15"/>
    <p:sldId id="282" r:id="rId16"/>
    <p:sldId id="259" r:id="rId17"/>
    <p:sldId id="262" r:id="rId18"/>
    <p:sldId id="264" r:id="rId19"/>
    <p:sldId id="265" r:id="rId20"/>
    <p:sldId id="268" r:id="rId21"/>
    <p:sldId id="266" r:id="rId22"/>
    <p:sldId id="270" r:id="rId23"/>
    <p:sldId id="269" r:id="rId24"/>
    <p:sldId id="309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2" autoAdjust="0"/>
    <p:restoredTop sz="92496" autoAdjust="0"/>
  </p:normalViewPr>
  <p:slideViewPr>
    <p:cSldViewPr snapToGrid="0" snapToObjects="1">
      <p:cViewPr varScale="1">
        <p:scale>
          <a:sx n="112" d="100"/>
          <a:sy n="112" d="100"/>
        </p:scale>
        <p:origin x="192" y="688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10/4/19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10/4/19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1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8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4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1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0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4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eg"/><Relationship Id="rId3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eg"/><Relationship Id="rId3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eg"/><Relationship Id="rId3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eg"/><Relationship Id="rId3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eg"/><Relationship Id="rId3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jpeg"/><Relationship Id="rId3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jpeg"/><Relationship Id="rId3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8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1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jpeg"/><Relationship Id="rId3" Type="http://schemas.openxmlformats.org/officeDocument/2006/relationships/image" Target="../media/image7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4.jpeg"/><Relationship Id="rId3" Type="http://schemas.openxmlformats.org/officeDocument/2006/relationships/image" Target="../media/image7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xmlns="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xmlns="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xmlns="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xmlns="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xmlns="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xmlns="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xmlns="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xmlns="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xmlns="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xmlns="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xmlns="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xmlns="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xmlns="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xmlns="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xmlns="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xmlns="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xmlns="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xmlns="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xmlns="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xmlns="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xmlns="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xmlns="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xmlns="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xmlns="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xmlns="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xmlns="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xmlns="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xmlns="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xmlns="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xmlns="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xmlns="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xmlns="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xmlns="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xmlns="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xmlns="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xmlns="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xmlns="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xmlns="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xmlns="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xmlns="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xmlns="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xmlns="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xmlns="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xmlns="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xmlns="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xmlns="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xmlns="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xmlns="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xmlns="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xmlns="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xmlns="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xmlns="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xmlns="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xmlns="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xmlns="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xmlns="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xmlns="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xmlns="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xmlns="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xmlns="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xmlns="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xmlns="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xmlns="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xmlns="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xmlns="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xmlns="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xmlns="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xmlns="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xmlns="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xmlns="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xmlns="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xmlns="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xmlns="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xmlns="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xmlns="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xmlns="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xmlns="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xmlns="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29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xmlns="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xmlns="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xmlns="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xmlns="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xmlns="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xmlns="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xmlns="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xmlns="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xmlns="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xmlns="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xmlns="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xmlns="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xmlns="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xmlns="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xmlns="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xmlns="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xmlns="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xmlns="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xmlns="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xmlns="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xmlns="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xmlns="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xmlns="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xmlns="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xmlns="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xmlns="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xmlns="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xmlns="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xmlns="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xmlns="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xmlns="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xmlns="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xmlns="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xmlns="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xmlns="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xmlns="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xmlns="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xmlns="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xmlns="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xmlns="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xmlns="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xmlns="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xmlns="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xmlns="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xmlns="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xmlns="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xmlns="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xmlns="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xmlns="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xmlns="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xmlns="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xmlns="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xmlns="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xmlns="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xmlns="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xmlns="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xmlns="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xmlns="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xmlns="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xmlns="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xmlns="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xmlns="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xmlns="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xmlns="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xmlns="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xmlns="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xmlns="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xmlns="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xmlns="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16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xmlns="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xmlns="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theme" Target="../theme/theme5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<Relationship Id="rId18" Type="http://schemas.openxmlformats.org/officeDocument/2006/relationships/theme" Target="../theme/theme6.xml"/><Relationship Id="rId19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2.xml"/><Relationship Id="rId15" Type="http://schemas.openxmlformats.org/officeDocument/2006/relationships/theme" Target="../theme/theme7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4" Type="http://schemas.openxmlformats.org/officeDocument/2006/relationships/theme" Target="../theme/theme8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  <p:sldLayoutId id="2147484557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xmlns="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  <p:sldLayoutId id="2147484556" r:id="rId1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lg-ulb/creditcardfraud" TargetMode="External"/><Relationship Id="rId4" Type="http://schemas.openxmlformats.org/officeDocument/2006/relationships/hyperlink" Target="https://developer.ibm.com/patterns/predict-equipment-failure-using-iot-sensor-data/" TargetMode="External"/><Relationship Id="rId5" Type="http://schemas.openxmlformats.org/officeDocument/2006/relationships/hyperlink" Target="https://archive.ics.uci.edu/ml/datasets/default+of+credit+card+clients" TargetMode="External"/><Relationship Id="rId6" Type="http://schemas.openxmlformats.org/officeDocument/2006/relationships/hyperlink" Target="https://archive.ics.uci.edu/ml/machine-learning-databases/secom/" TargetMode="External"/><Relationship Id="rId1" Type="http://schemas.openxmlformats.org/officeDocument/2006/relationships/slideLayout" Target="../slideLayouts/slideLayout32.xml"/><Relationship Id="rId2" Type="http://schemas.openxmlformats.org/officeDocument/2006/relationships/hyperlink" Target="https://bigml.com/user/czuriaga/gallery/dataset/587d062d49c4a1693600081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0717.pdf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9.png"/><Relationship Id="rId3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665913" cy="2429170"/>
          </a:xfrm>
        </p:spPr>
        <p:txBody>
          <a:bodyPr/>
          <a:lstStyle/>
          <a:p>
            <a:r>
              <a:rPr lang="en-US" sz="2400" dirty="0"/>
              <a:t>Unsupervised Time Series Anomaly Detection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Peter Chen</a:t>
            </a:r>
            <a:br>
              <a:rPr lang="en-US" sz="1400" dirty="0"/>
            </a:br>
            <a:r>
              <a:rPr lang="en-US" sz="1400" dirty="0"/>
              <a:t>10/1/2019</a:t>
            </a:r>
            <a:br>
              <a:rPr lang="en-US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36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3EE872-1774-CB4B-B664-6A0D9454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73" y="2515935"/>
            <a:ext cx="2745827" cy="2037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5325983-2C35-FE46-AC5A-3CE264DB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73" y="445058"/>
            <a:ext cx="3023508" cy="20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 – 5K params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40F744C-21ED-304C-BA11-6CE36FD5595F}"/>
              </a:ext>
            </a:extLst>
          </p:cNvPr>
          <p:cNvSpPr txBox="1"/>
          <p:nvPr/>
        </p:nvSpPr>
        <p:spPr>
          <a:xfrm>
            <a:off x="5716664" y="1901359"/>
            <a:ext cx="201572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9B7076E-EFEB-8B48-AE97-882B424F2463}"/>
              </a:ext>
            </a:extLst>
          </p:cNvPr>
          <p:cNvSpPr txBox="1"/>
          <p:nvPr/>
        </p:nvSpPr>
        <p:spPr>
          <a:xfrm>
            <a:off x="5683583" y="911599"/>
            <a:ext cx="10409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Non failures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00C26F0-7AB4-764A-81E6-8AB03E983778}"/>
              </a:ext>
            </a:extLst>
          </p:cNvPr>
          <p:cNvSpPr txBox="1"/>
          <p:nvPr/>
        </p:nvSpPr>
        <p:spPr>
          <a:xfrm>
            <a:off x="913373" y="4365286"/>
            <a:ext cx="306632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1 second per epoch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04" y="1221087"/>
            <a:ext cx="2448244" cy="1085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9F0408D-1836-2F45-A0FD-6CE88F0F4E7E}"/>
              </a:ext>
            </a:extLst>
          </p:cNvPr>
          <p:cNvSpPr txBox="1"/>
          <p:nvPr/>
        </p:nvSpPr>
        <p:spPr>
          <a:xfrm>
            <a:off x="1153682" y="2430881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Loss Curve (MSE)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EF98C2-0E3B-4148-A3E7-80C9C97C1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04" y="2729245"/>
            <a:ext cx="2421743" cy="161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7084312-12A3-9841-B564-2596E826DE7D}"/>
              </a:ext>
            </a:extLst>
          </p:cNvPr>
          <p:cNvSpPr txBox="1"/>
          <p:nvPr/>
        </p:nvSpPr>
        <p:spPr>
          <a:xfrm>
            <a:off x="5848235" y="3715589"/>
            <a:ext cx="190066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25E8309-43B7-544D-991E-538D244D197B}"/>
              </a:ext>
            </a:extLst>
          </p:cNvPr>
          <p:cNvSpPr txBox="1"/>
          <p:nvPr/>
        </p:nvSpPr>
        <p:spPr>
          <a:xfrm>
            <a:off x="5941735" y="149000"/>
            <a:ext cx="292159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Average Reconstruction Error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E09571EA-0231-1E4B-B0D0-D432D11994E3}"/>
              </a:ext>
            </a:extLst>
          </p:cNvPr>
          <p:cNvSpPr/>
          <p:nvPr/>
        </p:nvSpPr>
        <p:spPr>
          <a:xfrm>
            <a:off x="2528104" y="4663650"/>
            <a:ext cx="3934688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 algn="ctr"/>
            <a:r>
              <a:rPr lang="en-US" sz="1100" dirty="0">
                <a:solidFill>
                  <a:schemeClr val="tx1"/>
                </a:solidFill>
                <a:latin typeface="Helvetica" pitchFamily="2" charset="0"/>
              </a:rPr>
              <a:t>Early interval = 1 shows better separation of failures and non-failures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69A029-9EAD-6F4C-98BF-AD78B4B517B2}"/>
              </a:ext>
            </a:extLst>
          </p:cNvPr>
          <p:cNvSpPr txBox="1"/>
          <p:nvPr/>
        </p:nvSpPr>
        <p:spPr>
          <a:xfrm>
            <a:off x="1875623" y="3584784"/>
            <a:ext cx="152359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Good convergence</a:t>
            </a:r>
          </a:p>
        </p:txBody>
      </p:sp>
    </p:spTree>
    <p:extLst>
      <p:ext uri="{BB962C8B-B14F-4D97-AF65-F5344CB8AC3E}">
        <p14:creationId xmlns:p14="http://schemas.microsoft.com/office/powerpoint/2010/main" val="2960349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A6C4CA5-DDB3-514F-8B45-91F1F8BF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37" y="478366"/>
            <a:ext cx="3261318" cy="2248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XGBoost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E67E93F3-A21C-0849-81AD-603E40FF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48632"/>
              </p:ext>
            </p:extLst>
          </p:nvPr>
        </p:nvGraphicFramePr>
        <p:xfrm>
          <a:off x="476779" y="2205795"/>
          <a:ext cx="4427160" cy="20428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6790">
                  <a:extLst>
                    <a:ext uri="{9D8B030D-6E8A-4147-A177-3AD203B41FA5}">
                      <a16:colId xmlns:a16="http://schemas.microsoft.com/office/drawing/2014/main" xmlns="" val="3292985319"/>
                    </a:ext>
                  </a:extLst>
                </a:gridCol>
                <a:gridCol w="1247439">
                  <a:extLst>
                    <a:ext uri="{9D8B030D-6E8A-4147-A177-3AD203B41FA5}">
                      <a16:colId xmlns:a16="http://schemas.microsoft.com/office/drawing/2014/main" xmlns="" val="4283771737"/>
                    </a:ext>
                  </a:extLst>
                </a:gridCol>
                <a:gridCol w="1032377">
                  <a:extLst>
                    <a:ext uri="{9D8B030D-6E8A-4147-A177-3AD203B41FA5}">
                      <a16:colId xmlns:a16="http://schemas.microsoft.com/office/drawing/2014/main" xmlns="" val="381075756"/>
                    </a:ext>
                  </a:extLst>
                </a:gridCol>
                <a:gridCol w="1040554">
                  <a:extLst>
                    <a:ext uri="{9D8B030D-6E8A-4147-A177-3AD203B41FA5}">
                      <a16:colId xmlns:a16="http://schemas.microsoft.com/office/drawing/2014/main" xmlns="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Logistic Regression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5σ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7608251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297394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Not provided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86566387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provided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8138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91A5C2F-7FC4-7949-A568-86D2C1557DD1}"/>
              </a:ext>
            </a:extLst>
          </p:cNvPr>
          <p:cNvSpPr txBox="1"/>
          <p:nvPr/>
        </p:nvSpPr>
        <p:spPr>
          <a:xfrm>
            <a:off x="337721" y="1436354"/>
            <a:ext cx="5048109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Thresholds calculated based on training data – 3 and 5 sigma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Perform classification based on threshold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A5D9D1E-BFA9-9E49-A8D2-B02D08E47AA6}"/>
              </a:ext>
            </a:extLst>
          </p:cNvPr>
          <p:cNvSpPr txBox="1"/>
          <p:nvPr/>
        </p:nvSpPr>
        <p:spPr>
          <a:xfrm>
            <a:off x="6444712" y="210605"/>
            <a:ext cx="164282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D41468B-2A9A-2B47-B2AA-8D734ABAED20}"/>
              </a:ext>
            </a:extLst>
          </p:cNvPr>
          <p:cNvCxnSpPr/>
          <p:nvPr/>
        </p:nvCxnSpPr>
        <p:spPr>
          <a:xfrm flipV="1">
            <a:off x="6123093" y="743250"/>
            <a:ext cx="0" cy="15885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D64864F-ADE4-BB44-A594-7B2A3BE32946}"/>
              </a:ext>
            </a:extLst>
          </p:cNvPr>
          <p:cNvSpPr txBox="1"/>
          <p:nvPr/>
        </p:nvSpPr>
        <p:spPr>
          <a:xfrm>
            <a:off x="6022355" y="706227"/>
            <a:ext cx="12437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Threshold 3s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5E141CC-F78D-B64C-B220-924462729748}"/>
              </a:ext>
            </a:extLst>
          </p:cNvPr>
          <p:cNvSpPr txBox="1"/>
          <p:nvPr/>
        </p:nvSpPr>
        <p:spPr>
          <a:xfrm>
            <a:off x="6127540" y="1249679"/>
            <a:ext cx="9239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Failures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xmlns="" id="{333A8CEC-E353-AE4E-9825-5F66259B45E1}"/>
              </a:ext>
            </a:extLst>
          </p:cNvPr>
          <p:cNvSpPr/>
          <p:nvPr/>
        </p:nvSpPr>
        <p:spPr>
          <a:xfrm>
            <a:off x="6127540" y="1461812"/>
            <a:ext cx="448299" cy="140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3F058326-072D-7645-B1EF-FF5811E40B8C}"/>
              </a:ext>
            </a:extLst>
          </p:cNvPr>
          <p:cNvSpPr/>
          <p:nvPr/>
        </p:nvSpPr>
        <p:spPr>
          <a:xfrm>
            <a:off x="2594338" y="4617997"/>
            <a:ext cx="4381161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 handles class imbalance better than XGB for this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17E76CE-1CB2-EE47-82AE-8B400E6C0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637" y="2683512"/>
            <a:ext cx="2851456" cy="191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1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51AA9B-11EB-8D4A-9710-D8A1249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5" y="918995"/>
            <a:ext cx="4756128" cy="29071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sz="2000" dirty="0"/>
              <a:t>Residual distribution vs early prediction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E955C09-BD78-CE45-8A2D-7EAE6E50E05C}"/>
              </a:ext>
            </a:extLst>
          </p:cNvPr>
          <p:cNvSpPr txBox="1"/>
          <p:nvPr/>
        </p:nvSpPr>
        <p:spPr>
          <a:xfrm>
            <a:off x="711694" y="3506762"/>
            <a:ext cx="9889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Non </a:t>
            </a:r>
          </a:p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9AEF27-9A49-E34C-B993-F7C56116FF6A}"/>
              </a:ext>
            </a:extLst>
          </p:cNvPr>
          <p:cNvSpPr txBox="1"/>
          <p:nvPr/>
        </p:nvSpPr>
        <p:spPr>
          <a:xfrm>
            <a:off x="136142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3CA816F-8171-6B44-97B1-365A6462AD71}"/>
              </a:ext>
            </a:extLst>
          </p:cNvPr>
          <p:cNvSpPr txBox="1"/>
          <p:nvPr/>
        </p:nvSpPr>
        <p:spPr>
          <a:xfrm>
            <a:off x="2011483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1B63F53-5AB8-BA4B-B2B6-6D4F3CC40180}"/>
              </a:ext>
            </a:extLst>
          </p:cNvPr>
          <p:cNvSpPr txBox="1"/>
          <p:nvPr/>
        </p:nvSpPr>
        <p:spPr>
          <a:xfrm>
            <a:off x="2658465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5EDE5D9-F190-1B42-9C89-C944852E2040}"/>
              </a:ext>
            </a:extLst>
          </p:cNvPr>
          <p:cNvSpPr txBox="1"/>
          <p:nvPr/>
        </p:nvSpPr>
        <p:spPr>
          <a:xfrm>
            <a:off x="330544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701FDB37-DF05-6E43-9075-18353C2F32A1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Autoencoder’s capability deteriorates as early interval increases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xmlns="" id="{0B5AE8CF-6786-0B45-9AD8-11B523BC0A75}"/>
              </a:ext>
            </a:extLst>
          </p:cNvPr>
          <p:cNvSpPr/>
          <p:nvPr/>
        </p:nvSpPr>
        <p:spPr>
          <a:xfrm rot="16200000">
            <a:off x="1450560" y="2084241"/>
            <a:ext cx="610805" cy="364211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8B3A4E63-B0A4-3E44-96ED-E231CEAAC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213167"/>
              </p:ext>
            </p:extLst>
          </p:nvPr>
        </p:nvGraphicFramePr>
        <p:xfrm>
          <a:off x="4986602" y="1904110"/>
          <a:ext cx="3926924" cy="107619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1731">
                  <a:extLst>
                    <a:ext uri="{9D8B030D-6E8A-4147-A177-3AD203B41FA5}">
                      <a16:colId xmlns:a16="http://schemas.microsoft.com/office/drawing/2014/main" xmlns="" val="3292985319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xmlns="" val="4283771737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xmlns="" val="381075756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xmlns="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816247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.12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81388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4067454-0F05-5744-945A-F32D637F4797}"/>
              </a:ext>
            </a:extLst>
          </p:cNvPr>
          <p:cNvSpPr txBox="1"/>
          <p:nvPr/>
        </p:nvSpPr>
        <p:spPr>
          <a:xfrm>
            <a:off x="3988278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E143789-E91B-A749-A2CD-3EE332F56D8C}"/>
              </a:ext>
            </a:extLst>
          </p:cNvPr>
          <p:cNvSpPr txBox="1"/>
          <p:nvPr/>
        </p:nvSpPr>
        <p:spPr>
          <a:xfrm>
            <a:off x="1361428" y="847165"/>
            <a:ext cx="25046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Error distribution for early intervals </a:t>
            </a:r>
          </a:p>
        </p:txBody>
      </p:sp>
    </p:spTree>
    <p:extLst>
      <p:ext uri="{BB962C8B-B14F-4D97-AF65-F5344CB8AC3E}">
        <p14:creationId xmlns:p14="http://schemas.microsoft.com/office/powerpoint/2010/main" val="116676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35730"/>
              </p:ext>
            </p:extLst>
          </p:nvPr>
        </p:nvGraphicFramePr>
        <p:xfrm>
          <a:off x="1188745" y="2234777"/>
          <a:ext cx="4139526" cy="126735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9842">
                  <a:extLst>
                    <a:ext uri="{9D8B030D-6E8A-4147-A177-3AD203B41FA5}">
                      <a16:colId xmlns:a16="http://schemas.microsoft.com/office/drawing/2014/main" xmlns="" val="3292985319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xmlns="" val="4283771737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xmlns="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Hidden Layer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All features - 59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 15 </a:t>
                      </a: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3658838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297394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2889217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BFEA93C-640D-F94F-A202-73DD8AA11C63}"/>
              </a:ext>
            </a:extLst>
          </p:cNvPr>
          <p:cNvSpPr txBox="1"/>
          <p:nvPr/>
        </p:nvSpPr>
        <p:spPr>
          <a:xfrm>
            <a:off x="557938" y="1022888"/>
            <a:ext cx="4014061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Topology = tune for each feature set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36FB0594-230B-7240-B66D-ED4696FA7A17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Preliminary Feature selection did not improve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1ED9119-39AE-1248-9F8C-95D7DF5A08F3}"/>
              </a:ext>
            </a:extLst>
          </p:cNvPr>
          <p:cNvSpPr txBox="1"/>
          <p:nvPr/>
        </p:nvSpPr>
        <p:spPr>
          <a:xfrm>
            <a:off x="6813923" y="2373522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Top 15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50C47AC-DEE8-FB46-9200-AE73501417FD}"/>
              </a:ext>
            </a:extLst>
          </p:cNvPr>
          <p:cNvSpPr txBox="1"/>
          <p:nvPr/>
        </p:nvSpPr>
        <p:spPr>
          <a:xfrm>
            <a:off x="6745705" y="117935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All 61 features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8F7B83-0C85-5845-B657-31BC1047E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575" y="439184"/>
            <a:ext cx="2816585" cy="1923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96B578D-E6BA-F143-A63A-85E972DA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18" y="2571750"/>
            <a:ext cx="2818046" cy="19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31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Topology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862176"/>
              </p:ext>
            </p:extLst>
          </p:nvPr>
        </p:nvGraphicFramePr>
        <p:xfrm>
          <a:off x="1875390" y="2188740"/>
          <a:ext cx="4703640" cy="137515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910">
                  <a:extLst>
                    <a:ext uri="{9D8B030D-6E8A-4147-A177-3AD203B41FA5}">
                      <a16:colId xmlns:a16="http://schemas.microsoft.com/office/drawing/2014/main" xmlns="" val="3292985319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xmlns="" val="4283771737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xmlns="" val="381075756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xmlns="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Base Case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32-16-8-16-32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309644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023072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.30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.23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8F3C077-66B9-FB48-94F6-CFE2CBB8AC7B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3 Layer auto encoder performed the best </a:t>
            </a:r>
          </a:p>
        </p:txBody>
      </p:sp>
    </p:spTree>
    <p:extLst>
      <p:ext uri="{BB962C8B-B14F-4D97-AF65-F5344CB8AC3E}">
        <p14:creationId xmlns:p14="http://schemas.microsoft.com/office/powerpoint/2010/main" val="1541469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4057667-DBE8-9D41-8414-3DF8B3AD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/>
              <a:t>Visualization of encoded representation with t-</a:t>
            </a:r>
            <a:r>
              <a:rPr lang="en-US" err="1"/>
              <a:t>sne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DC54A0DA-4392-3D43-8E01-981FCFCA949F}"/>
              </a:ext>
            </a:extLst>
          </p:cNvPr>
          <p:cNvCxnSpPr>
            <a:cxnSpLocks/>
          </p:cNvCxnSpPr>
          <p:nvPr/>
        </p:nvCxnSpPr>
        <p:spPr>
          <a:xfrm>
            <a:off x="3184038" y="1168880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929FB9-0A12-364D-B318-F2B90AE0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" y="1424442"/>
            <a:ext cx="3039347" cy="2763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9FEAC55-F68A-C849-95A7-66054C839CF2}"/>
              </a:ext>
            </a:extLst>
          </p:cNvPr>
          <p:cNvSpPr txBox="1"/>
          <p:nvPr/>
        </p:nvSpPr>
        <p:spPr>
          <a:xfrm>
            <a:off x="1120675" y="1037708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Sensor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B327F44-DAFE-D14F-AC84-641B0A9FDC6D}"/>
              </a:ext>
            </a:extLst>
          </p:cNvPr>
          <p:cNvSpPr txBox="1"/>
          <p:nvPr/>
        </p:nvSpPr>
        <p:spPr>
          <a:xfrm>
            <a:off x="4041732" y="1043090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Encoded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79C43A14-7080-6746-9148-0101F5AB77DA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T-</a:t>
            </a:r>
            <a:r>
              <a:rPr lang="en-US" sz="1200" err="1">
                <a:solidFill>
                  <a:schemeClr val="tx1"/>
                </a:solidFill>
              </a:rPr>
              <a:t>sne</a:t>
            </a:r>
            <a:r>
              <a:rPr lang="en-US" sz="1200">
                <a:solidFill>
                  <a:schemeClr val="tx1"/>
                </a:solidFill>
              </a:rPr>
              <a:t> is not able to separate failures from non-failures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7CB2B44-EFD3-094B-BF5D-4FB32419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85" y="1498248"/>
            <a:ext cx="2604827" cy="24629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A2647CA-AAC4-B047-86F6-4DA15A42F6D6}"/>
              </a:ext>
            </a:extLst>
          </p:cNvPr>
          <p:cNvCxnSpPr>
            <a:cxnSpLocks/>
          </p:cNvCxnSpPr>
          <p:nvPr/>
        </p:nvCxnSpPr>
        <p:spPr>
          <a:xfrm>
            <a:off x="5979430" y="1179226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A000696-AEE4-A947-986C-657E258A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56" y="1567141"/>
            <a:ext cx="2418366" cy="23940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042619B9-25CE-5043-B605-970160D361D4}"/>
              </a:ext>
            </a:extLst>
          </p:cNvPr>
          <p:cNvSpPr txBox="1"/>
          <p:nvPr/>
        </p:nvSpPr>
        <p:spPr>
          <a:xfrm>
            <a:off x="6657586" y="1031788"/>
            <a:ext cx="248641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Encoded Data – </a:t>
            </a:r>
            <a:r>
              <a:rPr lang="en-US" sz="1100" err="1">
                <a:latin typeface="Helvetica" pitchFamily="2" charset="0"/>
              </a:rPr>
              <a:t>xgb</a:t>
            </a:r>
            <a:r>
              <a:rPr lang="en-US" sz="1100">
                <a:latin typeface="Helvetica" pitchFamily="2" charset="0"/>
              </a:rPr>
              <a:t> selected features (top 15)</a:t>
            </a:r>
          </a:p>
        </p:txBody>
      </p:sp>
    </p:spTree>
    <p:extLst>
      <p:ext uri="{BB962C8B-B14F-4D97-AF65-F5344CB8AC3E}">
        <p14:creationId xmlns:p14="http://schemas.microsoft.com/office/powerpoint/2010/main" val="2666264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Comparison to K means clustering anomaly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CD5E46D-132F-0246-8A6A-FAC8261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4" y="2640822"/>
            <a:ext cx="1762472" cy="1955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7B9DDD3-431A-9A45-BE6F-C41FF513AF39}"/>
              </a:ext>
            </a:extLst>
          </p:cNvPr>
          <p:cNvSpPr txBox="1"/>
          <p:nvPr/>
        </p:nvSpPr>
        <p:spPr>
          <a:xfrm>
            <a:off x="124025" y="1072023"/>
            <a:ext cx="2317187" cy="14850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b="1" dirty="0">
                <a:latin typeface="Helvetica" pitchFamily="2" charset="0"/>
              </a:rPr>
              <a:t>Model Fitting</a:t>
            </a:r>
          </a:p>
          <a:p>
            <a:pPr marL="7938" indent="0" algn="l">
              <a:buNone/>
            </a:pPr>
            <a:endParaRPr lang="en-US" sz="1000" b="1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1: Chose 5 </a:t>
            </a:r>
            <a:r>
              <a:rPr lang="en-US" sz="1050" dirty="0">
                <a:latin typeface="Helvetica" pitchFamily="2" charset="0"/>
              </a:rPr>
              <a:t>clusters</a:t>
            </a:r>
            <a:r>
              <a:rPr lang="en-US" sz="1000" dirty="0">
                <a:latin typeface="Helvetica" pitchFamily="2" charset="0"/>
              </a:rPr>
              <a:t> based on elbow plot for non-failures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  <a:p>
            <a:pPr marL="7938"/>
            <a:r>
              <a:rPr lang="en-US" sz="1000" dirty="0">
                <a:latin typeface="Helvetica" pitchFamily="2" charset="0"/>
              </a:rPr>
              <a:t>Step 2: Fit 5 clusters on train data</a:t>
            </a:r>
          </a:p>
          <a:p>
            <a:pPr marL="7938"/>
            <a:r>
              <a:rPr lang="en-US" sz="1000" dirty="0">
                <a:latin typeface="Helvetica" pitchFamily="2" charset="0"/>
              </a:rPr>
              <a:t>* Find 3 sigma threshold for mean distance to cluster centroid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xmlns="" id="{ACB6731D-D651-E145-843F-EF8B554CCC42}"/>
              </a:ext>
            </a:extLst>
          </p:cNvPr>
          <p:cNvSpPr/>
          <p:nvPr/>
        </p:nvSpPr>
        <p:spPr>
          <a:xfrm rot="10800000">
            <a:off x="2069729" y="3430473"/>
            <a:ext cx="222760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D726DF7-1A58-C84D-9FED-C656DE30424B}"/>
              </a:ext>
            </a:extLst>
          </p:cNvPr>
          <p:cNvSpPr txBox="1"/>
          <p:nvPr/>
        </p:nvSpPr>
        <p:spPr>
          <a:xfrm>
            <a:off x="2468713" y="1072023"/>
            <a:ext cx="3008620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000" b="1" dirty="0">
                <a:latin typeface="Helvetica" pitchFamily="2" charset="0"/>
              </a:rPr>
              <a:t>Model Testing </a:t>
            </a:r>
          </a:p>
          <a:p>
            <a:pPr marL="7938" algn="l"/>
            <a:endParaRPr lang="en-US" sz="1000" dirty="0">
              <a:latin typeface="Helvetica" pitchFamily="2" charset="0"/>
            </a:endParaRPr>
          </a:p>
          <a:p>
            <a:pPr marL="7938" algn="l"/>
            <a:r>
              <a:rPr lang="en-US" sz="1000" dirty="0">
                <a:latin typeface="Helvetica" pitchFamily="2" charset="0"/>
              </a:rPr>
              <a:t>Step 3:  Obtain average distance to centroids for test data (failures and non-failures)</a:t>
            </a:r>
          </a:p>
          <a:p>
            <a:pPr marL="7938" algn="l"/>
            <a:r>
              <a:rPr lang="en-US" sz="1000" dirty="0">
                <a:latin typeface="Helvetica" pitchFamily="2" charset="0"/>
              </a:rPr>
              <a:t> 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xmlns="" id="{8D26E762-057B-0D4F-B40C-2AABE8FD81CE}"/>
              </a:ext>
            </a:extLst>
          </p:cNvPr>
          <p:cNvSpPr/>
          <p:nvPr/>
        </p:nvSpPr>
        <p:spPr>
          <a:xfrm rot="10800000">
            <a:off x="4985595" y="3430472"/>
            <a:ext cx="270645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B9A494-30D6-3745-A818-8D1FE1AA2106}"/>
              </a:ext>
            </a:extLst>
          </p:cNvPr>
          <p:cNvSpPr txBox="1"/>
          <p:nvPr/>
        </p:nvSpPr>
        <p:spPr>
          <a:xfrm>
            <a:off x="5761767" y="1086860"/>
            <a:ext cx="2839969" cy="86177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b="1" dirty="0">
                <a:latin typeface="Helvetica" pitchFamily="2" charset="0"/>
              </a:rPr>
              <a:t>Anomaly Detection </a:t>
            </a:r>
          </a:p>
          <a:p>
            <a:pPr marL="7938" indent="0" algn="l">
              <a:buNone/>
            </a:pPr>
            <a:endParaRPr lang="en-US" sz="1000" b="1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4: Classify anomaly based on threshold for average distance to centroid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AF2E426F-3B4F-094B-9C34-B90E8CAA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19798"/>
              </p:ext>
            </p:extLst>
          </p:nvPr>
        </p:nvGraphicFramePr>
        <p:xfrm>
          <a:off x="5293999" y="2858972"/>
          <a:ext cx="3775504" cy="11430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9190">
                  <a:extLst>
                    <a:ext uri="{9D8B030D-6E8A-4147-A177-3AD203B41FA5}">
                      <a16:colId xmlns:a16="http://schemas.microsoft.com/office/drawing/2014/main" xmlns="" val="3640243344"/>
                    </a:ext>
                  </a:extLst>
                </a:gridCol>
                <a:gridCol w="848562">
                  <a:extLst>
                    <a:ext uri="{9D8B030D-6E8A-4147-A177-3AD203B41FA5}">
                      <a16:colId xmlns:a16="http://schemas.microsoft.com/office/drawing/2014/main" xmlns="" val="2062944953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xmlns="" val="1795616189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xmlns="" val="4238791300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 – 61 variables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 inputs - 61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0660970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PR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.10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32976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3187257-512C-744E-B180-6E0390EB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12" y="2718056"/>
            <a:ext cx="2476733" cy="18012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25F4AE1B-CF93-DD44-9BE9-7BDAB064C9FB}"/>
              </a:ext>
            </a:extLst>
          </p:cNvPr>
          <p:cNvSpPr/>
          <p:nvPr/>
        </p:nvSpPr>
        <p:spPr>
          <a:xfrm>
            <a:off x="2258062" y="4502075"/>
            <a:ext cx="5157345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sensor-inputs performed slightly worse than autoencoder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encodings performed very poorly</a:t>
            </a:r>
          </a:p>
        </p:txBody>
      </p:sp>
    </p:spTree>
    <p:extLst>
      <p:ext uri="{BB962C8B-B14F-4D97-AF65-F5344CB8AC3E}">
        <p14:creationId xmlns:p14="http://schemas.microsoft.com/office/powerpoint/2010/main" val="58196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A2E6F3C-0125-8747-888C-D17B817F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Dataset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C3615AF-B332-5247-9710-EA0154CF27B6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marL="350838" indent="-342900">
              <a:buAutoNum type="arabicPeriod"/>
            </a:pPr>
            <a:r>
              <a:rPr lang="en-US" sz="1200" dirty="0"/>
              <a:t>Machine Failure Dataset </a:t>
            </a:r>
            <a:r>
              <a:rPr lang="en-US" sz="1200" dirty="0">
                <a:hlinkClick r:id="rId2"/>
              </a:rPr>
              <a:t>https://bigml.com/user/czuriaga/gallery/dataset/587d062d49c4a16936000810</a:t>
            </a:r>
            <a:endParaRPr lang="en-US" sz="1200" dirty="0"/>
          </a:p>
          <a:p>
            <a:pPr lvl="1"/>
            <a:r>
              <a:rPr lang="en-US" sz="1100" dirty="0"/>
              <a:t>9000 rows – 81 failures </a:t>
            </a:r>
          </a:p>
          <a:p>
            <a:pPr lvl="1"/>
            <a:r>
              <a:rPr lang="en-US" sz="1100" dirty="0"/>
              <a:t>17 sensor variables  </a:t>
            </a:r>
          </a:p>
          <a:p>
            <a:pPr marL="350838" indent="-342900">
              <a:buAutoNum type="arabicPeriod"/>
            </a:pPr>
            <a:r>
              <a:rPr lang="en-US" sz="1200" dirty="0"/>
              <a:t>Credit Card Fraud Dataset - </a:t>
            </a:r>
            <a:r>
              <a:rPr lang="en-US" sz="1200" dirty="0">
                <a:hlinkClick r:id="rId3"/>
              </a:rPr>
              <a:t>https://www.kaggle.com/mlg-ulb/creditcardfraud</a:t>
            </a:r>
            <a:endParaRPr lang="en-US" sz="1200" dirty="0"/>
          </a:p>
          <a:p>
            <a:pPr lvl="1"/>
            <a:r>
              <a:rPr lang="en-US" sz="1000" dirty="0"/>
              <a:t>280K rows – 492 frauds</a:t>
            </a:r>
          </a:p>
          <a:p>
            <a:pPr lvl="1"/>
            <a:r>
              <a:rPr lang="en-US" sz="1000" dirty="0"/>
              <a:t>28 anonymous variables </a:t>
            </a:r>
          </a:p>
          <a:p>
            <a:pPr marL="350838" indent="-342900">
              <a:buAutoNum type="arabicPeriod"/>
            </a:pPr>
            <a:r>
              <a:rPr lang="en-US" sz="1200" dirty="0"/>
              <a:t>IBM IOT dataset - </a:t>
            </a:r>
            <a:r>
              <a:rPr lang="en-US" sz="1200" dirty="0">
                <a:hlinkClick r:id="rId4"/>
              </a:rPr>
              <a:t>https://developer.ibm.com/patterns/predict-equipment-failure-using-iot-sensor-data/</a:t>
            </a:r>
            <a:endParaRPr lang="en-US" sz="1200" dirty="0"/>
          </a:p>
          <a:p>
            <a:pPr lvl="1"/>
            <a:r>
              <a:rPr lang="en-US" sz="1000" dirty="0"/>
              <a:t>900 rows, 393 failures</a:t>
            </a:r>
          </a:p>
          <a:p>
            <a:pPr lvl="1"/>
            <a:r>
              <a:rPr lang="en-US" sz="1000" dirty="0"/>
              <a:t>9 sensors</a:t>
            </a:r>
          </a:p>
          <a:p>
            <a:pPr marL="350838" indent="-342900">
              <a:buAutoNum type="arabicPeriod"/>
            </a:pPr>
            <a:r>
              <a:rPr lang="en-US" sz="1200" dirty="0"/>
              <a:t>Credit Card Default Dataset - </a:t>
            </a:r>
            <a:r>
              <a:rPr lang="en-US" sz="1200" dirty="0">
                <a:hlinkClick r:id="rId5"/>
              </a:rPr>
              <a:t>https://archive.ics.uci.edu/ml/datasets/default+of+credit+card+clients</a:t>
            </a:r>
            <a:endParaRPr lang="en-US" sz="1200" dirty="0"/>
          </a:p>
          <a:p>
            <a:pPr lvl="1"/>
            <a:r>
              <a:rPr lang="en-US" sz="1000" dirty="0"/>
              <a:t>30000 rows, 6600 defaults</a:t>
            </a:r>
          </a:p>
          <a:p>
            <a:pPr lvl="1"/>
            <a:r>
              <a:rPr lang="en-US" sz="1000" dirty="0"/>
              <a:t>25 payment variables</a:t>
            </a:r>
          </a:p>
          <a:p>
            <a:pPr marL="350838" indent="-342900">
              <a:buAutoNum type="arabicPeriod"/>
            </a:pPr>
            <a:r>
              <a:rPr lang="en-US" sz="1200" dirty="0"/>
              <a:t>Semiconductor Manufacturing - </a:t>
            </a:r>
            <a:r>
              <a:rPr lang="en-US" sz="1200" dirty="0">
                <a:hlinkClick r:id="rId6"/>
              </a:rPr>
              <a:t>https://archive.ics.uci.edu/ml/machine-learning-databases/secom/</a:t>
            </a:r>
            <a:endParaRPr lang="en-US" sz="1200" dirty="0"/>
          </a:p>
          <a:p>
            <a:pPr lvl="1"/>
            <a:r>
              <a:rPr lang="en-US" sz="1000" dirty="0"/>
              <a:t>1500 rows, 100 failures</a:t>
            </a:r>
          </a:p>
          <a:p>
            <a:pPr lvl="1"/>
            <a:r>
              <a:rPr lang="en-US" sz="1000" dirty="0"/>
              <a:t>590 sensor variables</a:t>
            </a:r>
          </a:p>
          <a:p>
            <a:pPr marL="7938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320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C7B4AC1-8EF5-3042-8DA4-ACFF9D52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5331B05-8A0B-F44A-9251-E5F41173422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72136" y="1002927"/>
            <a:ext cx="8229600" cy="4043206"/>
          </a:xfrm>
        </p:spPr>
        <p:txBody>
          <a:bodyPr/>
          <a:lstStyle/>
          <a:p>
            <a:pPr marL="7938" indent="0">
              <a:buNone/>
            </a:pPr>
            <a:r>
              <a:rPr lang="en-US" sz="1200" b="1" dirty="0"/>
              <a:t>Proposal</a:t>
            </a:r>
            <a:r>
              <a:rPr lang="en-US" sz="1200" dirty="0"/>
              <a:t>: R&amp;D of unsupervised anomaly detection algorithms for time series data</a:t>
            </a:r>
          </a:p>
          <a:p>
            <a:r>
              <a:rPr lang="en-US" sz="1200" dirty="0"/>
              <a:t>Benchmark different unsupervised methods on open-source datasets </a:t>
            </a:r>
          </a:p>
          <a:p>
            <a:r>
              <a:rPr lang="en-US" sz="1200" dirty="0"/>
              <a:t>Develop methodology to use Autoencoders to perform anomaly detection</a:t>
            </a:r>
          </a:p>
          <a:p>
            <a:r>
              <a:rPr lang="en-US" sz="1200" dirty="0"/>
              <a:t>Only results on open source datasets will be shared with Georgia Tech. Benchmarks on internal datasets will not be shared for compliance purposes</a:t>
            </a:r>
          </a:p>
          <a:p>
            <a:endParaRPr lang="en-US" sz="1200" dirty="0"/>
          </a:p>
          <a:p>
            <a:pPr marL="7938" indent="0">
              <a:buNone/>
            </a:pPr>
            <a:r>
              <a:rPr lang="en-US" sz="1200" b="1" dirty="0"/>
              <a:t>Benefits</a:t>
            </a:r>
          </a:p>
          <a:p>
            <a:r>
              <a:rPr lang="en-US" sz="1200" dirty="0"/>
              <a:t>Successful ML model can save $ by preventing anomalies at UTC</a:t>
            </a:r>
          </a:p>
          <a:p>
            <a:r>
              <a:rPr lang="en-US" sz="1200" dirty="0"/>
              <a:t>Common code base can be applied to various anomaly detection problems at UTC </a:t>
            </a:r>
            <a:endParaRPr lang="en-US" sz="1200" b="1" dirty="0"/>
          </a:p>
          <a:p>
            <a:pPr marL="7938" indent="0">
              <a:buNone/>
            </a:pPr>
            <a:endParaRPr lang="en-US" sz="1200" b="1" dirty="0"/>
          </a:p>
          <a:p>
            <a:pPr marL="7938" indent="0">
              <a:buNone/>
            </a:pPr>
            <a:r>
              <a:rPr lang="en-US" sz="1200" b="1" dirty="0"/>
              <a:t>Datasets</a:t>
            </a:r>
          </a:p>
          <a:p>
            <a:pPr marL="7938" indent="0">
              <a:buNone/>
            </a:pPr>
            <a:r>
              <a:rPr lang="en-US" sz="1200" dirty="0"/>
              <a:t>Primary Dataset - Paper Mill Failure Dataset</a:t>
            </a:r>
            <a:r>
              <a:rPr lang="en-US" sz="1200" b="1" dirty="0"/>
              <a:t> </a:t>
            </a:r>
          </a:p>
          <a:p>
            <a:pPr marL="7938" indent="0">
              <a:buNone/>
            </a:pPr>
            <a:r>
              <a:rPr lang="en-US" sz="1200" dirty="0"/>
              <a:t>Secondary Datasets – Credit Card Default, IBM IoT Dataset, Machine Failure Datasets</a:t>
            </a:r>
          </a:p>
          <a:p>
            <a:pPr marL="7938" indent="0">
              <a:buNone/>
            </a:pPr>
            <a:endParaRPr lang="en-US" sz="1200" b="1" dirty="0"/>
          </a:p>
          <a:p>
            <a:pPr marL="350838" indent="-342900">
              <a:buAutoNum type="arabicPeriod"/>
            </a:pP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5104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16B2BADF-3D8E-B74E-80F7-1F845638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AC29EF7-8D58-F04E-9872-98D20B88B31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72136" y="918994"/>
            <a:ext cx="8229600" cy="3874385"/>
          </a:xfrm>
        </p:spPr>
        <p:txBody>
          <a:bodyPr/>
          <a:lstStyle/>
          <a:p>
            <a:pPr marL="7938" indent="0">
              <a:buNone/>
            </a:pPr>
            <a:r>
              <a:rPr lang="en-US" sz="1100" b="1" dirty="0"/>
              <a:t>Completed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Self-learning for autoencoders and unsupervised anomaly detection via online resources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Self-learning for </a:t>
            </a:r>
            <a:r>
              <a:rPr lang="en-US" sz="1100" dirty="0" err="1"/>
              <a:t>tensorflow</a:t>
            </a:r>
            <a:r>
              <a:rPr lang="en-US" sz="1100" dirty="0"/>
              <a:t>/</a:t>
            </a:r>
            <a:r>
              <a:rPr lang="en-US" sz="1100" dirty="0" err="1"/>
              <a:t>keras</a:t>
            </a:r>
            <a:r>
              <a:rPr lang="en-US" sz="1100" dirty="0"/>
              <a:t> toolkit for deep learning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Dataset selection and literature review – focus on time series anomaly detection datasets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Metric selection – Area Under Precision Recall Curve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Develop preliminary methodology for Autoencoders using reconstruction error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Benchmark autoencoder model and compare performance of different performance intervals and topologies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Benchmark autoencoder model performance to </a:t>
            </a:r>
            <a:r>
              <a:rPr lang="en-US" sz="1100" dirty="0" err="1"/>
              <a:t>XGBoost</a:t>
            </a:r>
            <a:r>
              <a:rPr lang="en-US" sz="1100" dirty="0"/>
              <a:t> (in paper) and K means clustering technique</a:t>
            </a:r>
          </a:p>
          <a:p>
            <a:pPr marL="7938" indent="0">
              <a:buNone/>
            </a:pPr>
            <a:endParaRPr lang="en-US" sz="1100" dirty="0"/>
          </a:p>
          <a:p>
            <a:pPr marL="7938" indent="0">
              <a:buNone/>
            </a:pPr>
            <a:r>
              <a:rPr lang="en-US" sz="1100" b="1" dirty="0"/>
              <a:t>Next Steps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Assess K means clustering on encoded layer outputs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Visualize encoded layers using T-</a:t>
            </a:r>
            <a:r>
              <a:rPr lang="en-US" sz="1100" dirty="0" err="1"/>
              <a:t>sne</a:t>
            </a:r>
            <a:r>
              <a:rPr lang="en-US" sz="1100" dirty="0"/>
              <a:t> visualizations – attempt to visually separate failures and non-failures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Try different aggregation techniques for reconstruction error such as standard deviation and median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Assess unsupervised + supervised techniques such as autoencoder + logistic regression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Self learnings on generative models – Generative Adversarial Networks and Variational Autoencoders 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Benchmark model on additional datasets – compare performance</a:t>
            </a:r>
          </a:p>
          <a:p>
            <a:pPr marL="236538" indent="-228600">
              <a:buFont typeface="+mj-lt"/>
              <a:buAutoNum type="arabicPeriod"/>
            </a:pPr>
            <a:r>
              <a:rPr lang="en-US" sz="1100" dirty="0"/>
              <a:t>Develop reusable code-base for autoencoder anomaly detection</a:t>
            </a:r>
          </a:p>
          <a:p>
            <a:pPr marL="236538" indent="-228600">
              <a:buFont typeface="+mj-lt"/>
              <a:buAutoNum type="arabicPeriod"/>
            </a:pP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86223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83800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dirty="0"/>
              <a:t>Traditional Anomaly Detection for Machine Data</a:t>
            </a:r>
          </a:p>
          <a:p>
            <a:r>
              <a:rPr lang="en-US" sz="1200" dirty="0"/>
              <a:t>Tiered alarm systems using expert set thresholds and statistical analysis of data 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Lots of manpower needed to set thresholds </a:t>
            </a:r>
          </a:p>
          <a:p>
            <a:r>
              <a:rPr lang="en-US" sz="1200" dirty="0"/>
              <a:t>Lack of failure data - class imbalance</a:t>
            </a:r>
          </a:p>
          <a:p>
            <a:r>
              <a:rPr lang="en-US" sz="1200" dirty="0"/>
              <a:t>High Dimensional – difficult to visualize </a:t>
            </a:r>
          </a:p>
          <a:p>
            <a:r>
              <a:rPr lang="en-US" sz="1200" dirty="0"/>
              <a:t>Non-stationary – changing contexts (ex. Different ambient conditions)</a:t>
            </a:r>
          </a:p>
          <a:p>
            <a:pPr lvl="1"/>
            <a:r>
              <a:rPr lang="en-US" sz="1000" dirty="0"/>
              <a:t>One size fits all thresholding technique is not ideal for non-stationary data</a:t>
            </a:r>
          </a:p>
          <a:p>
            <a:pPr lvl="1"/>
            <a:endParaRPr lang="en-US" dirty="0"/>
          </a:p>
          <a:p>
            <a:pPr marL="7938" indent="0">
              <a:buNone/>
            </a:pPr>
            <a:r>
              <a:rPr lang="en-US" dirty="0"/>
              <a:t>Potential Improvement</a:t>
            </a:r>
          </a:p>
          <a:p>
            <a:r>
              <a:rPr lang="en-US" sz="1200" dirty="0"/>
              <a:t>Unsupervised learning – Clustering/Autoencoders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Learn to model nominal behavior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Assess deviation for new data points to determine likelihood of anomaly</a:t>
            </a:r>
          </a:p>
          <a:p>
            <a:endParaRPr lang="en-US" sz="1200" dirty="0"/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xmlns="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926632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Encoder – Decoder system with a middle bottleneck layer for dimension reduction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Goal – Learn the intrinsic structure of the data by prioritizing the important information (code)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Key Assumption: Structure is different for nominal data vs anomalous data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Therefore, reconstruction error for anomalous data will be higher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Use the difference in error to detect anomalies</a:t>
            </a:r>
          </a:p>
          <a:p>
            <a:pPr marL="460375" lvl="1" indent="0">
              <a:spcAft>
                <a:spcPts val="600"/>
              </a:spcAft>
              <a:buNone/>
            </a:pPr>
            <a:endParaRPr lang="en-US" sz="1000" dirty="0"/>
          </a:p>
          <a:p>
            <a:pPr>
              <a:spcAft>
                <a:spcPts val="600"/>
              </a:spcAft>
            </a:pP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D5A7206-6F38-0944-A62A-4FCD7EE5E83D}"/>
              </a:ext>
            </a:extLst>
          </p:cNvPr>
          <p:cNvSpPr txBox="1"/>
          <p:nvPr/>
        </p:nvSpPr>
        <p:spPr>
          <a:xfrm>
            <a:off x="6009278" y="4462257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C475119-E37C-8C46-A2C6-D02475A232DD}"/>
              </a:ext>
            </a:extLst>
          </p:cNvPr>
          <p:cNvSpPr txBox="1"/>
          <p:nvPr/>
        </p:nvSpPr>
        <p:spPr>
          <a:xfrm>
            <a:off x="7085319" y="4435369"/>
            <a:ext cx="42926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DB0B97B-36B8-5C4B-81B2-DD55E3088BED}"/>
              </a:ext>
            </a:extLst>
          </p:cNvPr>
          <p:cNvSpPr txBox="1"/>
          <p:nvPr/>
        </p:nvSpPr>
        <p:spPr>
          <a:xfrm>
            <a:off x="8151387" y="4420746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608920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hlinkClick r:id="rId3"/>
              </a:rPr>
              <a:t>https://arxiv.org/pdf/1809.10717.pdf</a:t>
            </a:r>
            <a:endParaRPr lang="en-US" sz="11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Data</a:t>
            </a:r>
            <a:r>
              <a:rPr lang="en-US" sz="1100" dirty="0"/>
              <a:t>: Time series of paper mill machine with 60 sensor parameters and 1 binary target variable indicating failures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900" dirty="0"/>
              <a:t>Failures represent when the machine breaks, breaks can take over 1 hour to resolve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Variables</a:t>
            </a:r>
            <a:r>
              <a:rPr lang="en-US" sz="1100" dirty="0"/>
              <a:t>: Large class imbalance – 124 failure vs 18,274 non-failure points (failures in red)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Benchmark: </a:t>
            </a:r>
            <a:r>
              <a:rPr lang="en-US" sz="1100" dirty="0"/>
              <a:t>In the paper, the best supervised model (</a:t>
            </a:r>
            <a:r>
              <a:rPr lang="en-US" sz="1100" dirty="0" err="1"/>
              <a:t>XGBoost</a:t>
            </a:r>
            <a:r>
              <a:rPr lang="en-US" sz="1100" dirty="0"/>
              <a:t>) had F1 score of .11</a:t>
            </a:r>
          </a:p>
          <a:p>
            <a:pPr marL="7938" indent="0">
              <a:lnSpc>
                <a:spcPct val="150000"/>
              </a:lnSpc>
              <a:spcAft>
                <a:spcPts val="600"/>
              </a:spcAft>
              <a:buNone/>
            </a:pPr>
            <a:endParaRPr lang="en-US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Dataset #1: Paper Mill Machine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73" y="2950103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A949AAD-9121-9249-9DAF-7E956A77E1AD}"/>
              </a:ext>
            </a:extLst>
          </p:cNvPr>
          <p:cNvSpPr txBox="1"/>
          <p:nvPr/>
        </p:nvSpPr>
        <p:spPr>
          <a:xfrm>
            <a:off x="6800290" y="2726270"/>
            <a:ext cx="243323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3 out of 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E0F9AB5-4D4E-2540-9022-55ED931BE07E}"/>
              </a:ext>
            </a:extLst>
          </p:cNvPr>
          <p:cNvSpPr/>
          <p:nvPr/>
        </p:nvSpPr>
        <p:spPr>
          <a:xfrm>
            <a:off x="7432078" y="4703341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1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pPr algn="ctr"/>
            <a:r>
              <a:rPr lang="en-US" sz="1800" dirty="0"/>
              <a:t>Simple Autoencoder for Paper Mill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137F22B-1048-3941-A334-95CE2CB5AD1A}"/>
              </a:ext>
            </a:extLst>
          </p:cNvPr>
          <p:cNvSpPr/>
          <p:nvPr/>
        </p:nvSpPr>
        <p:spPr>
          <a:xfrm>
            <a:off x="1737326" y="1633483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391D63E-68B5-8C48-BB49-78946C198CB9}"/>
              </a:ext>
            </a:extLst>
          </p:cNvPr>
          <p:cNvSpPr/>
          <p:nvPr/>
        </p:nvSpPr>
        <p:spPr>
          <a:xfrm>
            <a:off x="1957458" y="2345373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401744" y="2090683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401744" y="2802573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401911" y="1307088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401911" y="3492130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BFDD964-CC21-C144-A3AE-74D734AC2E77}"/>
              </a:ext>
            </a:extLst>
          </p:cNvPr>
          <p:cNvSpPr txBox="1"/>
          <p:nvPr/>
        </p:nvSpPr>
        <p:spPr>
          <a:xfrm>
            <a:off x="1312358" y="10454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61 sensors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D7CDBAA-DA68-0742-90D0-44FA35E5CF6E}"/>
              </a:ext>
            </a:extLst>
          </p:cNvPr>
          <p:cNvSpPr/>
          <p:nvPr/>
        </p:nvSpPr>
        <p:spPr>
          <a:xfrm>
            <a:off x="1737326" y="3034930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7534C20-231F-D740-A098-D5E708FFD6A6}"/>
              </a:ext>
            </a:extLst>
          </p:cNvPr>
          <p:cNvSpPr txBox="1"/>
          <p:nvPr/>
        </p:nvSpPr>
        <p:spPr>
          <a:xfrm>
            <a:off x="2846030" y="2464394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xmlns="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4755377" y="354715"/>
            <a:ext cx="4496497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Proposed Anomaly Detection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347633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X = sensor inputs, y = sensor inputs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Set statistical threshold for nominal behavior based on training data's reconstruction error 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try 3 sigma, 5 sigma, and max threshold</a:t>
            </a:r>
            <a:endParaRPr lang="en-US" sz="1100" dirty="0">
              <a:latin typeface="Helvetica" pitchFamily="2" charset="0"/>
            </a:endParaRP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Predict on test data 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Classify anomaly based on error threshold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Benchmark models based on area under Precision-Recall Curve. (ROC AUC is not suited for class imbalance)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</a:rPr>
              <a:t>	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518DD1F-BB8A-7149-A470-28730A360C58}"/>
              </a:ext>
            </a:extLst>
          </p:cNvPr>
          <p:cNvSpPr txBox="1"/>
          <p:nvPr/>
        </p:nvSpPr>
        <p:spPr>
          <a:xfrm>
            <a:off x="1312358" y="3883762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61 sensors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B09FD3B-C6B4-A248-94E6-DFAAE1B6BDF4}"/>
              </a:ext>
            </a:extLst>
          </p:cNvPr>
          <p:cNvSpPr/>
          <p:nvPr/>
        </p:nvSpPr>
        <p:spPr>
          <a:xfrm>
            <a:off x="7460724" y="4696899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1F372B2-F1D4-2745-9096-5101DE0B88BE}"/>
              </a:ext>
            </a:extLst>
          </p:cNvPr>
          <p:cNvSpPr txBox="1"/>
          <p:nvPr/>
        </p:nvSpPr>
        <p:spPr>
          <a:xfrm>
            <a:off x="1569131" y="4192798"/>
            <a:ext cx="207003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Loss: mean squared error </a:t>
            </a:r>
          </a:p>
        </p:txBody>
      </p:sp>
    </p:spTree>
    <p:extLst>
      <p:ext uri="{BB962C8B-B14F-4D97-AF65-F5344CB8AC3E}">
        <p14:creationId xmlns:p14="http://schemas.microsoft.com/office/powerpoint/2010/main" val="2813875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0AFE33E-7867-504B-8BDD-51D5986C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Anomaly Detection Method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403FCDA7-8C62-244C-923F-682BA0A1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19" y="2902583"/>
            <a:ext cx="1464590" cy="1190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21F9AEDC-FE6F-CD44-A4F3-8A9AED747146}"/>
              </a:ext>
            </a:extLst>
          </p:cNvPr>
          <p:cNvSpPr txBox="1"/>
          <p:nvPr/>
        </p:nvSpPr>
        <p:spPr>
          <a:xfrm>
            <a:off x="830253" y="3447539"/>
            <a:ext cx="3087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X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71E1CB9-BB73-274F-A32E-137B04256C9E}"/>
              </a:ext>
            </a:extLst>
          </p:cNvPr>
          <p:cNvSpPr/>
          <p:nvPr/>
        </p:nvSpPr>
        <p:spPr>
          <a:xfrm>
            <a:off x="3183304" y="3439843"/>
            <a:ext cx="2616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Helvetica" pitchFamily="2" charset="0"/>
              </a:rPr>
              <a:t>x̂</a:t>
            </a:r>
            <a:endParaRPr lang="en-US" sz="1200">
              <a:latin typeface="Helvetica" pitchFamily="2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20893F85-1644-164C-BB58-881098D19690}"/>
              </a:ext>
            </a:extLst>
          </p:cNvPr>
          <p:cNvCxnSpPr>
            <a:cxnSpLocks/>
          </p:cNvCxnSpPr>
          <p:nvPr/>
        </p:nvCxnSpPr>
        <p:spPr>
          <a:xfrm>
            <a:off x="1054216" y="3586039"/>
            <a:ext cx="4858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782941B9-0DEC-1B4F-A8DB-CE9C64ECEB3C}"/>
              </a:ext>
            </a:extLst>
          </p:cNvPr>
          <p:cNvCxnSpPr>
            <a:cxnSpLocks/>
          </p:cNvCxnSpPr>
          <p:nvPr/>
        </p:nvCxnSpPr>
        <p:spPr>
          <a:xfrm flipV="1">
            <a:off x="3403586" y="3580095"/>
            <a:ext cx="858779" cy="59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4995904-C843-7348-9C12-8F987A387B76}"/>
              </a:ext>
            </a:extLst>
          </p:cNvPr>
          <p:cNvSpPr txBox="1"/>
          <p:nvPr/>
        </p:nvSpPr>
        <p:spPr>
          <a:xfrm>
            <a:off x="4208844" y="3437161"/>
            <a:ext cx="1263112" cy="446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>
                <a:latin typeface="Helvetica" pitchFamily="2" charset="0"/>
              </a:rPr>
              <a:t>ϵ = </a:t>
            </a:r>
            <a:r>
              <a:rPr lang="en-US" sz="1100">
                <a:solidFill>
                  <a:srgbClr val="000000"/>
                </a:solidFill>
                <a:latin typeface="Helvetica" pitchFamily="2" charset="0"/>
              </a:rPr>
              <a:t> x̂ - x</a:t>
            </a:r>
            <a:endParaRPr lang="en-US" sz="1100">
              <a:latin typeface="Helvetica" pitchFamily="2" charset="0"/>
            </a:endParaRPr>
          </a:p>
          <a:p>
            <a:pPr marL="7938"/>
            <a:r>
              <a:rPr lang="en-US" sz="1100">
                <a:latin typeface="Helvetica" pitchFamily="2" charset="0"/>
              </a:rPr>
              <a:t>  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xmlns="" id="{030AD2CE-7A0D-5E40-9F6F-F1E824859D22}"/>
              </a:ext>
            </a:extLst>
          </p:cNvPr>
          <p:cNvCxnSpPr>
            <a:cxnSpLocks/>
          </p:cNvCxnSpPr>
          <p:nvPr/>
        </p:nvCxnSpPr>
        <p:spPr>
          <a:xfrm flipV="1">
            <a:off x="1278823" y="2789014"/>
            <a:ext cx="2437915" cy="789332"/>
          </a:xfrm>
          <a:prstGeom prst="bentConnector3">
            <a:avLst>
              <a:gd name="adj1" fmla="val -540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1A2B3DFD-C2AD-A04D-87DA-6C0B2DBFA782}"/>
              </a:ext>
            </a:extLst>
          </p:cNvPr>
          <p:cNvCxnSpPr>
            <a:cxnSpLocks/>
          </p:cNvCxnSpPr>
          <p:nvPr/>
        </p:nvCxnSpPr>
        <p:spPr>
          <a:xfrm>
            <a:off x="3716738" y="2765505"/>
            <a:ext cx="0" cy="82053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1C6F7236-7DA6-1D4F-B486-6B2D219900A9}"/>
              </a:ext>
            </a:extLst>
          </p:cNvPr>
          <p:cNvSpPr/>
          <p:nvPr/>
        </p:nvSpPr>
        <p:spPr>
          <a:xfrm>
            <a:off x="3642450" y="3476729"/>
            <a:ext cx="203229" cy="2032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D269D914-845B-E64F-9B10-CA1773101994}"/>
              </a:ext>
            </a:extLst>
          </p:cNvPr>
          <p:cNvSpPr txBox="1"/>
          <p:nvPr/>
        </p:nvSpPr>
        <p:spPr>
          <a:xfrm>
            <a:off x="3384111" y="3524976"/>
            <a:ext cx="7904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+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4934C8E-6B5F-9B42-A0C7-2251B1D31E15}"/>
              </a:ext>
            </a:extLst>
          </p:cNvPr>
          <p:cNvSpPr txBox="1"/>
          <p:nvPr/>
        </p:nvSpPr>
        <p:spPr>
          <a:xfrm>
            <a:off x="3532460" y="3309038"/>
            <a:ext cx="2477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-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AE5DC6DF-AF6F-1F47-8587-EF4C70F1FCBC}"/>
              </a:ext>
            </a:extLst>
          </p:cNvPr>
          <p:cNvCxnSpPr>
            <a:cxnSpLocks/>
          </p:cNvCxnSpPr>
          <p:nvPr/>
        </p:nvCxnSpPr>
        <p:spPr>
          <a:xfrm>
            <a:off x="4930617" y="3576592"/>
            <a:ext cx="3622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2B32F93-B574-6341-B988-22C71CADD6AE}"/>
              </a:ext>
            </a:extLst>
          </p:cNvPr>
          <p:cNvSpPr txBox="1"/>
          <p:nvPr/>
        </p:nvSpPr>
        <p:spPr>
          <a:xfrm>
            <a:off x="1581786" y="2544429"/>
            <a:ext cx="167855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Prediction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71D04E76-45BD-6244-B715-F20FF06C17BB}"/>
              </a:ext>
            </a:extLst>
          </p:cNvPr>
          <p:cNvSpPr/>
          <p:nvPr/>
        </p:nvSpPr>
        <p:spPr>
          <a:xfrm>
            <a:off x="5419535" y="3326960"/>
            <a:ext cx="960677" cy="489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Error Aggregation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EA2E1066-2978-0649-AF84-3BB3CBA9CB9F}"/>
              </a:ext>
            </a:extLst>
          </p:cNvPr>
          <p:cNvCxnSpPr>
            <a:cxnSpLocks/>
          </p:cNvCxnSpPr>
          <p:nvPr/>
        </p:nvCxnSpPr>
        <p:spPr>
          <a:xfrm>
            <a:off x="6468290" y="3578346"/>
            <a:ext cx="36221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FC51D97-CC51-4E44-9505-F36B9BB436FB}"/>
              </a:ext>
            </a:extLst>
          </p:cNvPr>
          <p:cNvSpPr txBox="1"/>
          <p:nvPr/>
        </p:nvSpPr>
        <p:spPr>
          <a:xfrm>
            <a:off x="6918578" y="3380461"/>
            <a:ext cx="1683158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>
                <a:latin typeface="Helvetica" pitchFamily="2" charset="0"/>
              </a:rPr>
              <a:t>Classify anomaly based on threshold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A7C272D-A681-4D47-90B8-9E98885A55EF}"/>
              </a:ext>
            </a:extLst>
          </p:cNvPr>
          <p:cNvSpPr txBox="1"/>
          <p:nvPr/>
        </p:nvSpPr>
        <p:spPr>
          <a:xfrm>
            <a:off x="4198461" y="3668787"/>
            <a:ext cx="128387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61 errors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2B01A0B-2989-8B40-A7D8-CCE909BDE5A2}"/>
              </a:ext>
            </a:extLst>
          </p:cNvPr>
          <p:cNvSpPr txBox="1"/>
          <p:nvPr/>
        </p:nvSpPr>
        <p:spPr>
          <a:xfrm>
            <a:off x="648013" y="3658064"/>
            <a:ext cx="128387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61 sensors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5E76AB10-A8C2-6040-A7A7-23D06CEAF984}"/>
              </a:ext>
            </a:extLst>
          </p:cNvPr>
          <p:cNvSpPr txBox="1"/>
          <p:nvPr/>
        </p:nvSpPr>
        <p:spPr>
          <a:xfrm>
            <a:off x="5442444" y="3846866"/>
            <a:ext cx="104261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Mean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Std Dev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7D19EBA-645D-AF4C-AC74-3B8B8E9D8ADF}"/>
              </a:ext>
            </a:extLst>
          </p:cNvPr>
          <p:cNvSpPr txBox="1"/>
          <p:nvPr/>
        </p:nvSpPr>
        <p:spPr>
          <a:xfrm>
            <a:off x="1540035" y="4221477"/>
            <a:ext cx="2015269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Trained on non-failure data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23043B7-4B30-D146-B785-8B9A167B7057}"/>
              </a:ext>
            </a:extLst>
          </p:cNvPr>
          <p:cNvSpPr txBox="1"/>
          <p:nvPr/>
        </p:nvSpPr>
        <p:spPr>
          <a:xfrm>
            <a:off x="475838" y="1228473"/>
            <a:ext cx="4454775" cy="12653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05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236538" indent="-228600">
              <a:spcAft>
                <a:spcPts val="600"/>
              </a:spcAft>
              <a:buAutoNum type="arabicPeriod"/>
            </a:pPr>
            <a:r>
              <a:rPr lang="en-US" sz="1050" dirty="0">
                <a:latin typeface="Helvetica" pitchFamily="2" charset="0"/>
              </a:rPr>
              <a:t>Make prediction and find reconstruction error for test data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050" dirty="0">
                <a:latin typeface="Helvetica" pitchFamily="2" charset="0"/>
              </a:rPr>
              <a:t>Classify anomaly based on error threshold</a:t>
            </a:r>
          </a:p>
          <a:p>
            <a:pPr marL="236538" indent="-228600" algn="l">
              <a:spcAft>
                <a:spcPts val="600"/>
              </a:spcAft>
              <a:buAutoNum type="arabicPeriod"/>
            </a:pPr>
            <a:r>
              <a:rPr lang="en-US" sz="1050" dirty="0">
                <a:latin typeface="Helvetica" pitchFamily="2" charset="0"/>
              </a:rPr>
              <a:t>Benchmark models based on area under Precision-Recall Curve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050" dirty="0">
                <a:latin typeface="Helvetica" pitchFamily="2" charset="0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42201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xmlns="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33814C8-59D8-E14D-A551-3C2458070197}"/>
              </a:ext>
            </a:extLst>
          </p:cNvPr>
          <p:cNvSpPr txBox="1"/>
          <p:nvPr/>
        </p:nvSpPr>
        <p:spPr>
          <a:xfrm>
            <a:off x="131491" y="1738981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xmlns="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non-sensor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9ED87F-E012-2E45-B1CE-0DC052B3D016}"/>
              </a:ext>
            </a:extLst>
          </p:cNvPr>
          <p:cNvSpPr txBox="1"/>
          <p:nvPr/>
        </p:nvSpPr>
        <p:spPr>
          <a:xfrm>
            <a:off x="3031364" y="2761141"/>
            <a:ext cx="1766593" cy="127727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Allow for early prediction intervals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interval = 1 means predicting failure 1 timestep beforehand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AB0B818-AE9E-AE47-B3FF-5F9C542686BB}"/>
              </a:ext>
            </a:extLst>
          </p:cNvPr>
          <p:cNvSpPr txBox="1"/>
          <p:nvPr/>
        </p:nvSpPr>
        <p:spPr>
          <a:xfrm>
            <a:off x="6258444" y="2755098"/>
            <a:ext cx="2378040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Train = 90% of non-failures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= 10% of non-failures and 100% of failures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93CAD6-5CBA-3146-A0DF-D5A5A889D276}"/>
              </a:ext>
            </a:extLst>
          </p:cNvPr>
          <p:cNvSpPr txBox="1"/>
          <p:nvPr/>
        </p:nvSpPr>
        <p:spPr>
          <a:xfrm>
            <a:off x="674913" y="918995"/>
            <a:ext cx="6351529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* Only use non-failures for training </a:t>
            </a:r>
          </a:p>
        </p:txBody>
      </p:sp>
    </p:spTree>
    <p:extLst>
      <p:ext uri="{BB962C8B-B14F-4D97-AF65-F5344CB8AC3E}">
        <p14:creationId xmlns:p14="http://schemas.microsoft.com/office/powerpoint/2010/main" val="273602413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9449</TotalTime>
  <Words>1272</Words>
  <Application>Microsoft Macintosh PowerPoint</Application>
  <PresentationFormat>On-screen Show (16:9)</PresentationFormat>
  <Paragraphs>299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Arial</vt:lpstr>
      <vt:lpstr>Arial Regular</vt:lpstr>
      <vt:lpstr>Calibri</vt:lpstr>
      <vt:lpstr>DIN-Light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Unsupervised Time Series Anomaly Detection  Peter Chen 10/1/2019 </vt:lpstr>
      <vt:lpstr>Project Overview</vt:lpstr>
      <vt:lpstr>Current Status</vt:lpstr>
      <vt:lpstr>Anomaly detection</vt:lpstr>
      <vt:lpstr>Autoencoders Overview</vt:lpstr>
      <vt:lpstr>Open Source Dataset #1: Paper Mill Machine Sensors</vt:lpstr>
      <vt:lpstr>Simple Autoencoder for Paper Mill</vt:lpstr>
      <vt:lpstr>Proposed Anomaly Detection Method</vt:lpstr>
      <vt:lpstr>PowerPoint Presentation</vt:lpstr>
      <vt:lpstr>Preliminary Results </vt:lpstr>
      <vt:lpstr>Comparison to XGBoost</vt:lpstr>
      <vt:lpstr>Residual distribution vs early prediction interval</vt:lpstr>
      <vt:lpstr>Different Feature Comparison</vt:lpstr>
      <vt:lpstr>Different Topology comparison</vt:lpstr>
      <vt:lpstr>Visualization of encoded representation with t-sne</vt:lpstr>
      <vt:lpstr>Comparison to K means clustering anomaly detection</vt:lpstr>
      <vt:lpstr>Additional Dataset Description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C</cp:lastModifiedBy>
  <cp:revision>515</cp:revision>
  <cp:lastPrinted>2019-10-01T21:41:26Z</cp:lastPrinted>
  <dcterms:created xsi:type="dcterms:W3CDTF">2019-08-23T15:04:04Z</dcterms:created>
  <dcterms:modified xsi:type="dcterms:W3CDTF">2019-10-04T16:06:47Z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